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Abel"/>
      <p:regular r:id="rId30"/>
    </p:embeddedFont>
    <p:embeddedFont>
      <p:font typeface="Encode Sans Semi Condensed"/>
      <p:regular r:id="rId31"/>
      <p:bold r:id="rId32"/>
    </p:embeddedFont>
    <p:embeddedFont>
      <p:font typeface="Encode Sans Semi Condensed Light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ncodeSansSemiCondensed-regular.fntdata"/><Relationship Id="rId30" Type="http://schemas.openxmlformats.org/officeDocument/2006/relationships/font" Target="fonts/Abel-regular.fntdata"/><Relationship Id="rId11" Type="http://schemas.openxmlformats.org/officeDocument/2006/relationships/slide" Target="slides/slide7.xml"/><Relationship Id="rId33" Type="http://schemas.openxmlformats.org/officeDocument/2006/relationships/font" Target="fonts/EncodeSansSemiCondensedLight-regular.fntdata"/><Relationship Id="rId10" Type="http://schemas.openxmlformats.org/officeDocument/2006/relationships/slide" Target="slides/slide6.xml"/><Relationship Id="rId32" Type="http://schemas.openxmlformats.org/officeDocument/2006/relationships/font" Target="fonts/EncodeSansSemiCondensed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schemas.openxmlformats.org/officeDocument/2006/relationships/font" Target="fonts/EncodeSansSemiCondensedLight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6f16ae71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6f16ae7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86f16ae718_0_2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86f16ae71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6f16ae718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86f16ae71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6f16ae718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6f16ae71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9d8f48559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9d8f4855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89d8f48559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89d8f4855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6f16ae718_0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6f16ae7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89d8f48559_1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89d8f48559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a9113db0e2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a9113db0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b40045e4e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b40045e4e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abcd86edfe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abcd86edf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703e8cd74_1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703e8cd7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b37a9042d5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b37a9042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b37a9042d5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b37a9042d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b40045e4e8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b40045e4e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40045e4e8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b40045e4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86f16ae71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86f16ae71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abcd86edfe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abcd86edf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703e8cd74_1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703e8cd7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86f16ae718_0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86f16ae71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a9113db0e2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a9113db0e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8703e8cd74_1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8703e8cd7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8adacf8116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8adacf811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8adacf8116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8adacf811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86f16ae718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86f16ae7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b="0" l="0" r="0"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b="0" l="0" r="30045" t="0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7406" l="0" r="0" t="0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1"/>
          <p:cNvPicPr preferRelativeResize="0"/>
          <p:nvPr/>
        </p:nvPicPr>
        <p:blipFill rotWithShape="1">
          <a:blip r:embed="rId2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1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1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665100" y="3944225"/>
            <a:ext cx="7813800" cy="2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130" name="Google Shape;130;p1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1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background">
  <p:cSld name="BLANK_1">
    <p:bg>
      <p:bgPr>
        <a:solidFill>
          <a:schemeClr val="accen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fmla="val 6831" name="adj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/>
          <p:nvPr>
            <p:ph idx="12" type="sldNum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22516" t="0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39272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6848" l="0" r="0" t="0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439125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134250" y="1240360"/>
            <a:ext cx="548701" cy="5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157200" y="41439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35045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661" l="0" r="0" t="670"/>
          <a:stretch/>
        </p:blipFill>
        <p:spPr>
          <a:xfrm>
            <a:off x="7894561" y="4059551"/>
            <a:ext cx="72538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b="893" l="0" r="0" t="893"/>
          <a:stretch/>
        </p:blipFill>
        <p:spPr>
          <a:xfrm>
            <a:off x="4843790" y="3138650"/>
            <a:ext cx="868960" cy="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b="0" l="0" r="30045" t="0"/>
          <a:stretch/>
        </p:blipFill>
        <p:spPr>
          <a:xfrm>
            <a:off x="8642450" y="1370757"/>
            <a:ext cx="501549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893" l="0" r="0" t="893"/>
          <a:stretch/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4635" l="0" r="0" t="0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32908"/>
          <a:stretch/>
        </p:blipFill>
        <p:spPr>
          <a:xfrm>
            <a:off x="3629000" y="0"/>
            <a:ext cx="2083750" cy="14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166075" y="25635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1033005" y="3887925"/>
            <a:ext cx="929773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fmla="val 1630" name="adj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idx="1" type="body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5400000" dist="28575">
              <a:srgbClr val="000000">
                <a:alpha val="24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b="1" sz="60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/>
          <p:nvPr>
            <p:ph idx="12" type="sldNum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104865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5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49" name="Google Shape;49;p5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231799" y="1156949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7926475" y="2877225"/>
            <a:ext cx="1217526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6670500" y="36523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7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8486650" y="532325"/>
            <a:ext cx="559400" cy="551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7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76" name="Google Shape;76;p7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7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9" name="Google Shape;79;p7"/>
          <p:cNvSpPr txBox="1"/>
          <p:nvPr>
            <p:ph idx="1" type="body"/>
          </p:nvPr>
        </p:nvSpPr>
        <p:spPr>
          <a:xfrm>
            <a:off x="51480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0" name="Google Shape;80;p7"/>
          <p:cNvSpPr txBox="1"/>
          <p:nvPr>
            <p:ph idx="2" type="body"/>
          </p:nvPr>
        </p:nvSpPr>
        <p:spPr>
          <a:xfrm>
            <a:off x="3295205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1" name="Google Shape;81;p7"/>
          <p:cNvSpPr txBox="1"/>
          <p:nvPr>
            <p:ph idx="3" type="body"/>
          </p:nvPr>
        </p:nvSpPr>
        <p:spPr>
          <a:xfrm>
            <a:off x="6075610" y="1582775"/>
            <a:ext cx="24894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7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5899875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7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488675" y="1026200"/>
            <a:ext cx="675750" cy="66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7"/>
          <p:cNvPicPr preferRelativeResize="0"/>
          <p:nvPr/>
        </p:nvPicPr>
        <p:blipFill rotWithShape="1">
          <a:blip r:embed="rId3">
            <a:alphaModFix/>
          </a:blip>
          <a:srcRect b="0" l="0" r="57475" t="0"/>
          <a:stretch/>
        </p:blipFill>
        <p:spPr>
          <a:xfrm>
            <a:off x="8486650" y="2877225"/>
            <a:ext cx="675750" cy="159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b="893" l="0" r="0" t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2971" l="0" r="0" t="0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3" name="Google Shape;93;p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b="0" l="0" r="0"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b="0" l="0" r="23383" t="0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b="990" l="0" r="0" t="98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9"/>
          <p:cNvSpPr txBox="1"/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b="670" l="0" r="0" t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 b="661" l="0" r="0" t="670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27808" t="0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28341" r="0" t="0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rame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0"/>
          <p:cNvPicPr preferRelativeResize="0"/>
          <p:nvPr/>
        </p:nvPicPr>
        <p:blipFill rotWithShape="1">
          <a:blip r:embed="rId3">
            <a:alphaModFix/>
          </a:blip>
          <a:srcRect b="903" l="0" r="0" t="893"/>
          <a:stretch/>
        </p:blipFill>
        <p:spPr>
          <a:xfrm>
            <a:off x="8201600" y="303725"/>
            <a:ext cx="768249" cy="75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0"/>
          <p:cNvSpPr/>
          <p:nvPr/>
        </p:nvSpPr>
        <p:spPr>
          <a:xfrm>
            <a:off x="0" y="665100"/>
            <a:ext cx="8478900" cy="381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285750" rotWithShape="0" algn="bl" dir="5400000" dist="47625">
              <a:schemeClr val="dk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0"/>
          <p:cNvGrpSpPr/>
          <p:nvPr/>
        </p:nvGrpSpPr>
        <p:grpSpPr>
          <a:xfrm>
            <a:off x="0" y="885350"/>
            <a:ext cx="8478900" cy="665103"/>
            <a:chOff x="0" y="809150"/>
            <a:chExt cx="8478900" cy="665103"/>
          </a:xfrm>
        </p:grpSpPr>
        <p:sp>
          <p:nvSpPr>
            <p:cNvPr id="116" name="Google Shape;116;p10"/>
            <p:cNvSpPr/>
            <p:nvPr/>
          </p:nvSpPr>
          <p:spPr>
            <a:xfrm>
              <a:off x="0" y="809150"/>
              <a:ext cx="8478900" cy="665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0"/>
          <p:cNvSpPr txBox="1"/>
          <p:nvPr>
            <p:ph type="title"/>
          </p:nvPr>
        </p:nvSpPr>
        <p:spPr>
          <a:xfrm>
            <a:off x="514800" y="885350"/>
            <a:ext cx="76977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25361"/>
          <a:stretch/>
        </p:blipFill>
        <p:spPr>
          <a:xfrm>
            <a:off x="5180775" y="0"/>
            <a:ext cx="1537525" cy="1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8071775" y="1364650"/>
            <a:ext cx="809950" cy="79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0"/>
          <p:cNvPicPr preferRelativeResize="0"/>
          <p:nvPr/>
        </p:nvPicPr>
        <p:blipFill rotWithShape="1">
          <a:blip r:embed="rId4">
            <a:alphaModFix/>
          </a:blip>
          <a:srcRect b="0" l="0" r="65470" t="0"/>
          <a:stretch/>
        </p:blipFill>
        <p:spPr>
          <a:xfrm>
            <a:off x="8595300" y="2877225"/>
            <a:ext cx="548701" cy="159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0"/>
          <p:cNvPicPr preferRelativeResize="0"/>
          <p:nvPr/>
        </p:nvPicPr>
        <p:blipFill rotWithShape="1">
          <a:blip r:embed="rId5">
            <a:alphaModFix/>
          </a:blip>
          <a:srcRect b="990" l="0" r="0" t="980"/>
          <a:stretch/>
        </p:blipFill>
        <p:spPr>
          <a:xfrm>
            <a:off x="6627150" y="4289726"/>
            <a:ext cx="675748" cy="66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3">
            <a:alphaModFix/>
          </a:blip>
          <a:srcRect b="32971" l="0" r="0" t="0"/>
          <a:stretch/>
        </p:blipFill>
        <p:spPr>
          <a:xfrm>
            <a:off x="7671150" y="4626473"/>
            <a:ext cx="768249" cy="51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b="1" sz="36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chemeClr val="dk1">
                <a:alpha val="15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2.png"/><Relationship Id="rId4" Type="http://schemas.openxmlformats.org/officeDocument/2006/relationships/image" Target="../media/image85.png"/><Relationship Id="rId5" Type="http://schemas.openxmlformats.org/officeDocument/2006/relationships/image" Target="../media/image8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2.png"/><Relationship Id="rId6" Type="http://schemas.openxmlformats.org/officeDocument/2006/relationships/image" Target="../media/image1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jstor.org/stable/26976378" TargetMode="External"/><Relationship Id="rId4" Type="http://schemas.openxmlformats.org/officeDocument/2006/relationships/hyperlink" Target="https://www.jstor.org/stable/26996637" TargetMode="External"/><Relationship Id="rId5" Type="http://schemas.openxmlformats.org/officeDocument/2006/relationships/hyperlink" Target="http://www.jstor.org/stable/resrep3225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6.png"/><Relationship Id="rId4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/>
          <p:nvPr>
            <p:ph type="ctrTitle"/>
          </p:nvPr>
        </p:nvSpPr>
        <p:spPr>
          <a:xfrm>
            <a:off x="514800" y="2010200"/>
            <a:ext cx="71904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COVID-19 Employment Changes on Equity Risk Premiums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They’re somewhat correlated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Most stock markets rise as unemployment lowers (thus the negative correlation), with a few notable exceptions.</a:t>
            </a:r>
            <a:endParaRPr/>
          </a:p>
        </p:txBody>
      </p:sp>
      <p:sp>
        <p:nvSpPr>
          <p:cNvPr id="238" name="Google Shape;238;p23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Correlated Are They To Unemployment?</a:t>
            </a:r>
            <a:endParaRPr/>
          </a:p>
        </p:txBody>
      </p:sp>
      <p:sp>
        <p:nvSpPr>
          <p:cNvPr id="239" name="Google Shape;239;p2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0" name="Google Shape;2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125" y="0"/>
            <a:ext cx="16805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The Numbers Speak For Themselves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moderate correlation now becomes a nearly 1:1 ratio for most cases.</a:t>
            </a:r>
            <a:endParaRPr/>
          </a:p>
        </p:txBody>
      </p:sp>
      <p:sp>
        <p:nvSpPr>
          <p:cNvPr id="246" name="Google Shape;246;p2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if we take 2019-2021</a:t>
            </a:r>
            <a:endParaRPr/>
          </a:p>
        </p:txBody>
      </p:sp>
      <p:sp>
        <p:nvSpPr>
          <p:cNvPr id="247" name="Google Shape;247;p2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8" name="Google Shape;2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012" y="0"/>
            <a:ext cx="1521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is present, but not as drastic during other recessions</a:t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Take the 2007-08 recession, for example. The correlations are present but not as strong in many cases.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 exceptions applied too. Developing nations did better while other nations struggled.</a:t>
            </a:r>
            <a:endParaRPr/>
          </a:p>
        </p:txBody>
      </p:sp>
      <p:sp>
        <p:nvSpPr>
          <p:cNvPr id="255" name="Google Shape;255;p2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325" y="0"/>
            <a:ext cx="149803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 txBox="1"/>
          <p:nvPr>
            <p:ph type="title"/>
          </p:nvPr>
        </p:nvSpPr>
        <p:spPr>
          <a:xfrm>
            <a:off x="514800" y="809150"/>
            <a:ext cx="8248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Turns Out Quick Vaccination Didn’t Do Much</a:t>
            </a:r>
            <a:endParaRPr/>
          </a:p>
        </p:txBody>
      </p:sp>
      <p:sp>
        <p:nvSpPr>
          <p:cNvPr id="262" name="Google Shape;262;p2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025" y="1474250"/>
            <a:ext cx="8814702" cy="36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type="title"/>
          </p:nvPr>
        </p:nvSpPr>
        <p:spPr>
          <a:xfrm>
            <a:off x="514800" y="809150"/>
            <a:ext cx="8248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Emerging Markets Did Slightly Better</a:t>
            </a:r>
            <a:endParaRPr/>
          </a:p>
        </p:txBody>
      </p:sp>
      <p:sp>
        <p:nvSpPr>
          <p:cNvPr id="269" name="Google Shape;269;p2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0" name="Google Shape;2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75" y="1474250"/>
            <a:ext cx="8631524" cy="35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 txBox="1"/>
          <p:nvPr>
            <p:ph idx="1" type="body"/>
          </p:nvPr>
        </p:nvSpPr>
        <p:spPr>
          <a:xfrm>
            <a:off x="514800" y="1474250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Somewhat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good chunk of them follow US stock markets closely during normal times.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Pictured: Global stock market correlations 1998-2021.</a:t>
            </a:r>
            <a:endParaRPr/>
          </a:p>
        </p:txBody>
      </p:sp>
      <p:sp>
        <p:nvSpPr>
          <p:cNvPr id="276" name="Google Shape;276;p2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related are stock markets to each other?</a:t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25" y="1474250"/>
            <a:ext cx="4538200" cy="34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Holds Up During COVID as well</a:t>
            </a:r>
            <a:endParaRPr/>
          </a:p>
        </p:txBody>
      </p:sp>
      <p:sp>
        <p:nvSpPr>
          <p:cNvPr id="284" name="Google Shape;284;p29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From March 2020 to Oct 2022 most global stock markets moved in tandem with the USA. With the exception of Hong Kong, Turkey, and to a lesser extent other developing countries.</a:t>
            </a:r>
            <a:endParaRPr/>
          </a:p>
        </p:txBody>
      </p:sp>
      <p:sp>
        <p:nvSpPr>
          <p:cNvPr id="285" name="Google Shape;285;p2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6" name="Google Shape;2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825" y="1474250"/>
            <a:ext cx="4668475" cy="35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what’s new?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Google Trends!</a:t>
            </a:r>
            <a:endParaRPr/>
          </a:p>
        </p:txBody>
      </p:sp>
      <p:sp>
        <p:nvSpPr>
          <p:cNvPr id="293" name="Google Shape;293;p30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Tracking the term “How To Invest” Worldwide</a:t>
            </a:r>
            <a:endParaRPr/>
          </a:p>
        </p:txBody>
      </p:sp>
      <p:sp>
        <p:nvSpPr>
          <p:cNvPr id="294" name="Google Shape;294;p3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5" name="Google Shape;2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7819"/>
            <a:ext cx="9144000" cy="265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 Let’s Zoom In</a:t>
            </a:r>
            <a:endParaRPr/>
          </a:p>
        </p:txBody>
      </p:sp>
      <p:sp>
        <p:nvSpPr>
          <p:cNvPr id="301" name="Google Shape;301;p3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0397"/>
            <a:ext cx="9144000" cy="303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"/>
          <p:cNvSpPr txBox="1"/>
          <p:nvPr>
            <p:ph type="title"/>
          </p:nvPr>
        </p:nvSpPr>
        <p:spPr>
          <a:xfrm>
            <a:off x="484175" y="6417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Volatility!</a:t>
            </a:r>
            <a:endParaRPr/>
          </a:p>
        </p:txBody>
      </p:sp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653" y="729275"/>
            <a:ext cx="4462347" cy="4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9275"/>
            <a:ext cx="4435277" cy="441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</a:t>
            </a:r>
            <a:endParaRPr/>
          </a:p>
        </p:txBody>
      </p:sp>
      <p:sp>
        <p:nvSpPr>
          <p:cNvPr id="166" name="Google Shape;166;p1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5"/>
          <p:cNvSpPr txBox="1"/>
          <p:nvPr/>
        </p:nvSpPr>
        <p:spPr>
          <a:xfrm>
            <a:off x="10663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Mayur Deshmukh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 am here because I “love” to give presentations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38274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Ahmed Tariq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Sentient potato.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68886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David Marquez</a:t>
            </a:r>
            <a:endParaRPr sz="800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I’m handsome, and I hope my data looks half as good as I do.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pic>
        <p:nvPicPr>
          <p:cNvPr id="170" name="Google Shape;1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062" y="1759975"/>
            <a:ext cx="1369715" cy="1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0528" y="1747975"/>
            <a:ext cx="1653846" cy="163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6275" y="1734320"/>
            <a:ext cx="1510325" cy="150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>
            <p:ph type="title"/>
          </p:nvPr>
        </p:nvSpPr>
        <p:spPr>
          <a:xfrm>
            <a:off x="484175" y="64175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Volatility!</a:t>
            </a:r>
            <a:endParaRPr/>
          </a:p>
        </p:txBody>
      </p: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653" y="729275"/>
            <a:ext cx="4462347" cy="4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29275"/>
            <a:ext cx="4435277" cy="4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729299"/>
            <a:ext cx="4435273" cy="44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723" y="729294"/>
            <a:ext cx="4435273" cy="4414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Inferences</a:t>
            </a:r>
            <a:endParaRPr/>
          </a:p>
        </p:txBody>
      </p:sp>
      <p:sp>
        <p:nvSpPr>
          <p:cNvPr id="326" name="Google Shape;326;p34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Emerging markets are the places where you can most often find uncorrelated returns.</a:t>
            </a:r>
            <a:endParaRPr/>
          </a:p>
        </p:txBody>
      </p:sp>
      <p:sp>
        <p:nvSpPr>
          <p:cNvPr id="327" name="Google Shape;327;p34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Uncorrelated does NOT imply positive returns, just different returns.</a:t>
            </a:r>
            <a:endParaRPr/>
          </a:p>
        </p:txBody>
      </p:sp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5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Inferences (cont.)</a:t>
            </a:r>
            <a:endParaRPr/>
          </a:p>
        </p:txBody>
      </p:sp>
      <p:sp>
        <p:nvSpPr>
          <p:cNvPr id="334" name="Google Shape;334;p35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Efficient market hypothesis: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“asset prices reflect all available information”</a:t>
            </a:r>
            <a:endParaRPr/>
          </a:p>
        </p:txBody>
      </p:sp>
      <p:sp>
        <p:nvSpPr>
          <p:cNvPr id="335" name="Google Shape;335;p35"/>
          <p:cNvSpPr txBox="1"/>
          <p:nvPr>
            <p:ph idx="2" type="body"/>
          </p:nvPr>
        </p:nvSpPr>
        <p:spPr>
          <a:xfrm>
            <a:off x="3897600" y="1582775"/>
            <a:ext cx="36237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is less available information in emerging markets. Thus markets are more prone to react differently to imperfect information.</a:t>
            </a:r>
            <a:endParaRPr/>
          </a:p>
        </p:txBody>
      </p:sp>
      <p:sp>
        <p:nvSpPr>
          <p:cNvPr id="336" name="Google Shape;336;p35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0"/>
            <a:ext cx="7435649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Inferences (For real now)</a:t>
            </a:r>
            <a:endParaRPr/>
          </a:p>
        </p:txBody>
      </p:sp>
      <p:sp>
        <p:nvSpPr>
          <p:cNvPr id="343" name="Google Shape;343;p36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However, uncorrelated assets may become correlated in heavy times of crisis.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exceptions are not often positive.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101" y="1582775"/>
            <a:ext cx="4574975" cy="34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 txBox="1"/>
          <p:nvPr>
            <p:ph type="ctrTitle"/>
          </p:nvPr>
        </p:nvSpPr>
        <p:spPr>
          <a:xfrm>
            <a:off x="127000" y="1642825"/>
            <a:ext cx="6680100" cy="1347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Be safe, and happy investing!</a:t>
            </a:r>
            <a:endParaRPr/>
          </a:p>
        </p:txBody>
      </p:sp>
      <p:pic>
        <p:nvPicPr>
          <p:cNvPr id="351" name="Google Shape;3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925" y="2469700"/>
            <a:ext cx="3565076" cy="26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Devansh!</a:t>
            </a:r>
            <a:endParaRPr/>
          </a:p>
        </p:txBody>
      </p:sp>
      <p:pic>
        <p:nvPicPr>
          <p:cNvPr id="357" name="Google Shape;3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950" y="1014425"/>
            <a:ext cx="3133050" cy="31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 work related to the study</a:t>
            </a:r>
            <a:endParaRPr/>
          </a:p>
        </p:txBody>
      </p:sp>
      <p:sp>
        <p:nvSpPr>
          <p:cNvPr id="178" name="Google Shape;178;p16"/>
          <p:cNvSpPr txBox="1"/>
          <p:nvPr>
            <p:ph idx="2" type="body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▸"/>
            </a:pPr>
            <a:r>
              <a:rPr b="1" lang="en" sz="1300"/>
              <a:t>Employment recovery in the wake of the COVID-19 pandemic</a:t>
            </a:r>
            <a:endParaRPr b="1"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"/>
              <a:t>Handwerker, E. W., Meyer, P. B., Piacentini, J., Schultz, M., &amp; Sveikauskas, L. (2020). Employment recovery in the wake of the COVID-19 pandemic. Monthly Labor Review, 1–24. </a:t>
            </a:r>
            <a:r>
              <a:rPr b="1" lang="en" sz="600" u="sng">
                <a:solidFill>
                  <a:schemeClr val="hlink"/>
                </a:solidFill>
                <a:hlinkClick r:id="rId3"/>
              </a:rPr>
              <a:t>https://www.jstor.org/stable/26976378</a:t>
            </a:r>
            <a:endParaRPr b="1" sz="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▸"/>
            </a:pPr>
            <a:r>
              <a:rPr b="1" lang="en" sz="1300"/>
              <a:t>Firms around the World during the COVID-19 Pandemic</a:t>
            </a:r>
            <a:endParaRPr b="1"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"/>
              <a:t>Waldkirch, A. (2021). Firms around the World during the COVID-19 Pandemic. Journal of Economic Integration, 36(1), 3–19. https://www.jstor.org/stable/26985573</a:t>
            </a:r>
            <a:endParaRPr b="1" sz="1300"/>
          </a:p>
        </p:txBody>
      </p:sp>
      <p:sp>
        <p:nvSpPr>
          <p:cNvPr id="179" name="Google Shape;179;p16"/>
          <p:cNvSpPr txBox="1"/>
          <p:nvPr>
            <p:ph idx="1" type="body"/>
          </p:nvPr>
        </p:nvSpPr>
        <p:spPr>
          <a:xfrm>
            <a:off x="514800" y="1582775"/>
            <a:ext cx="2991000" cy="333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▸"/>
            </a:pPr>
            <a:r>
              <a:rPr b="1" lang="en" sz="1300"/>
              <a:t>Income and Poverty in the COVID-19 Pandemic</a:t>
            </a:r>
            <a:endParaRPr b="1"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"/>
              <a:t>HAN, J., MEYER, B. D., &amp; SULLIVAN, J. X. (2020). Income and Poverty in the COVID-19 Pandemic. Brookings Papers on Economic Activity, 85–118. </a:t>
            </a:r>
            <a:r>
              <a:rPr b="1" lang="en" sz="600" u="sng">
                <a:solidFill>
                  <a:schemeClr val="hlink"/>
                </a:solidFill>
                <a:hlinkClick r:id="rId4"/>
              </a:rPr>
              <a:t>https://www.jstor.org/stable/26996637</a:t>
            </a:r>
            <a:endParaRPr b="1" sz="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▸"/>
            </a:pPr>
            <a:r>
              <a:rPr b="1" lang="en" sz="1300"/>
              <a:t>The Unequal Inequality Impact of  the COVID-19 Pandemic</a:t>
            </a:r>
            <a:endParaRPr b="1" sz="13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600"/>
              <a:t>DARVAS, Z. (2021). THE UNEQUAL INEQUALITY IMPACT OF THE COVID-19 PANDEMIC. Bruegel. </a:t>
            </a:r>
            <a:r>
              <a:rPr b="1" lang="en" sz="600" u="sng">
                <a:solidFill>
                  <a:schemeClr val="hlink"/>
                </a:solidFill>
                <a:hlinkClick r:id="rId5"/>
              </a:rPr>
              <a:t>http://www.jstor.org/stable/resrep32250</a:t>
            </a:r>
            <a:endParaRPr b="1" sz="6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Encode Sans Semi Condensed"/>
              <a:buChar char="▸"/>
            </a:pPr>
            <a:r>
              <a:rPr lang="en" sz="13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Impact of COVID-19 on Global Stock Market Volatility</a:t>
            </a:r>
            <a:endParaRPr sz="13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Kusumahadi, T. A., &amp; Permana, F. C. (2021). Impact of COVID-19 on Global Stock Market Volatility. </a:t>
            </a:r>
            <a:r>
              <a:rPr i="1" lang="en" sz="6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Journal of Economic Integration</a:t>
            </a:r>
            <a:r>
              <a:rPr lang="en" sz="6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</a:t>
            </a:r>
            <a:r>
              <a:rPr i="1" lang="en" sz="6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36</a:t>
            </a:r>
            <a:r>
              <a:rPr lang="en" sz="600"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(1), 20–45. https://www.jstor.org/stable/26985574</a:t>
            </a:r>
            <a:endParaRPr sz="6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80" name="Google Shape;180;p16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7"/>
          <p:cNvSpPr txBox="1"/>
          <p:nvPr>
            <p:ph idx="4294967295" type="subTitle"/>
          </p:nvPr>
        </p:nvSpPr>
        <p:spPr>
          <a:xfrm>
            <a:off x="518800" y="2432500"/>
            <a:ext cx="71250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is the e</a:t>
            </a:r>
            <a:r>
              <a:rPr lang="en"/>
              <a:t>ffect</a:t>
            </a:r>
            <a:r>
              <a:rPr lang="en"/>
              <a:t> that changes in employment due to COVID-19 had on global stock markets?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Which recovery metrics are the most related to stock market performance?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data based approach can investors use to effectively allocate their money during future times of adversity?</a:t>
            </a:r>
            <a:endParaRPr/>
          </a:p>
        </p:txBody>
      </p:sp>
      <p:sp>
        <p:nvSpPr>
          <p:cNvPr id="186" name="Google Shape;186;p17"/>
          <p:cNvSpPr txBox="1"/>
          <p:nvPr>
            <p:ph idx="4294967295" type="ctrTitle"/>
          </p:nvPr>
        </p:nvSpPr>
        <p:spPr>
          <a:xfrm>
            <a:off x="518800" y="1324950"/>
            <a:ext cx="5173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Research</a:t>
            </a:r>
            <a:endParaRPr sz="9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Questions</a:t>
            </a:r>
            <a:endParaRPr sz="9600"/>
          </a:p>
        </p:txBody>
      </p:sp>
      <p:sp>
        <p:nvSpPr>
          <p:cNvPr id="187" name="Google Shape;187;p1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17"/>
          <p:cNvGrpSpPr/>
          <p:nvPr/>
        </p:nvGrpSpPr>
        <p:grpSpPr>
          <a:xfrm>
            <a:off x="7182199" y="2087092"/>
            <a:ext cx="1130198" cy="1130198"/>
            <a:chOff x="8762414" y="2939573"/>
            <a:chExt cx="457200" cy="457200"/>
          </a:xfrm>
        </p:grpSpPr>
        <p:sp>
          <p:nvSpPr>
            <p:cNvPr id="189" name="Google Shape;189;p17"/>
            <p:cNvSpPr/>
            <p:nvPr/>
          </p:nvSpPr>
          <p:spPr>
            <a:xfrm>
              <a:off x="9010064" y="3034823"/>
              <a:ext cx="209550" cy="66675"/>
            </a:xfrm>
            <a:custGeom>
              <a:rect b="b" l="l" r="r" t="t"/>
              <a:pathLst>
                <a:path extrusionOk="0" h="66675" w="209550">
                  <a:moveTo>
                    <a:pt x="200025" y="0"/>
                  </a:moveTo>
                  <a:lnTo>
                    <a:pt x="9525" y="0"/>
                  </a:lnTo>
                  <a:cubicBezTo>
                    <a:pt x="3810" y="0"/>
                    <a:pt x="0" y="3810"/>
                    <a:pt x="0" y="9525"/>
                  </a:cubicBezTo>
                  <a:lnTo>
                    <a:pt x="0" y="57150"/>
                  </a:lnTo>
                  <a:cubicBezTo>
                    <a:pt x="0" y="62865"/>
                    <a:pt x="3810" y="66675"/>
                    <a:pt x="9525" y="66675"/>
                  </a:cubicBezTo>
                  <a:lnTo>
                    <a:pt x="200025" y="66675"/>
                  </a:lnTo>
                  <a:cubicBezTo>
                    <a:pt x="205740" y="66675"/>
                    <a:pt x="209550" y="62865"/>
                    <a:pt x="209550" y="57150"/>
                  </a:cubicBezTo>
                  <a:lnTo>
                    <a:pt x="209550" y="9525"/>
                  </a:lnTo>
                  <a:cubicBezTo>
                    <a:pt x="209550" y="3810"/>
                    <a:pt x="205740" y="0"/>
                    <a:pt x="2000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9029114" y="3120548"/>
              <a:ext cx="171450" cy="276225"/>
            </a:xfrm>
            <a:custGeom>
              <a:rect b="b" l="l" r="r" t="t"/>
              <a:pathLst>
                <a:path extrusionOk="0" h="276225" w="171450">
                  <a:moveTo>
                    <a:pt x="0" y="266700"/>
                  </a:moveTo>
                  <a:cubicBezTo>
                    <a:pt x="0" y="272415"/>
                    <a:pt x="3810" y="276225"/>
                    <a:pt x="9525" y="276225"/>
                  </a:cubicBezTo>
                  <a:lnTo>
                    <a:pt x="161925" y="276225"/>
                  </a:lnTo>
                  <a:cubicBezTo>
                    <a:pt x="167640" y="276225"/>
                    <a:pt x="171450" y="272415"/>
                    <a:pt x="171450" y="266700"/>
                  </a:cubicBezTo>
                  <a:lnTo>
                    <a:pt x="171450" y="0"/>
                  </a:lnTo>
                  <a:lnTo>
                    <a:pt x="0" y="0"/>
                  </a:lnTo>
                  <a:lnTo>
                    <a:pt x="0" y="266700"/>
                  </a:lnTo>
                  <a:close/>
                  <a:moveTo>
                    <a:pt x="28575" y="57150"/>
                  </a:moveTo>
                  <a:cubicBezTo>
                    <a:pt x="28575" y="51435"/>
                    <a:pt x="32385" y="47625"/>
                    <a:pt x="38100" y="47625"/>
                  </a:cubicBezTo>
                  <a:lnTo>
                    <a:pt x="133350" y="47625"/>
                  </a:lnTo>
                  <a:cubicBezTo>
                    <a:pt x="139065" y="47625"/>
                    <a:pt x="142875" y="51435"/>
                    <a:pt x="142875" y="57150"/>
                  </a:cubicBezTo>
                  <a:lnTo>
                    <a:pt x="142875" y="123825"/>
                  </a:lnTo>
                  <a:cubicBezTo>
                    <a:pt x="142875" y="129540"/>
                    <a:pt x="139065" y="133350"/>
                    <a:pt x="133350" y="133350"/>
                  </a:cubicBezTo>
                  <a:lnTo>
                    <a:pt x="38100" y="133350"/>
                  </a:lnTo>
                  <a:cubicBezTo>
                    <a:pt x="32385" y="133350"/>
                    <a:pt x="28575" y="129540"/>
                    <a:pt x="28575" y="123825"/>
                  </a:cubicBezTo>
                  <a:lnTo>
                    <a:pt x="28575" y="57150"/>
                  </a:lnTo>
                  <a:close/>
                  <a:moveTo>
                    <a:pt x="38100" y="161925"/>
                  </a:moveTo>
                  <a:lnTo>
                    <a:pt x="133350" y="161925"/>
                  </a:lnTo>
                  <a:cubicBezTo>
                    <a:pt x="139065" y="161925"/>
                    <a:pt x="142875" y="165735"/>
                    <a:pt x="142875" y="171450"/>
                  </a:cubicBezTo>
                  <a:cubicBezTo>
                    <a:pt x="142875" y="177165"/>
                    <a:pt x="139065" y="180975"/>
                    <a:pt x="133350" y="180975"/>
                  </a:cubicBezTo>
                  <a:lnTo>
                    <a:pt x="38100" y="180975"/>
                  </a:lnTo>
                  <a:cubicBezTo>
                    <a:pt x="32385" y="180975"/>
                    <a:pt x="28575" y="177165"/>
                    <a:pt x="28575" y="171450"/>
                  </a:cubicBezTo>
                  <a:cubicBezTo>
                    <a:pt x="28575" y="165735"/>
                    <a:pt x="32385" y="161925"/>
                    <a:pt x="38100" y="16192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8762414" y="2939573"/>
              <a:ext cx="200025" cy="457200"/>
            </a:xfrm>
            <a:custGeom>
              <a:rect b="b" l="l" r="r" t="t"/>
              <a:pathLst>
                <a:path extrusionOk="0" h="457200" w="200025">
                  <a:moveTo>
                    <a:pt x="185738" y="76200"/>
                  </a:moveTo>
                  <a:lnTo>
                    <a:pt x="133350" y="76200"/>
                  </a:lnTo>
                  <a:lnTo>
                    <a:pt x="133350" y="28575"/>
                  </a:lnTo>
                  <a:lnTo>
                    <a:pt x="157163" y="28575"/>
                  </a:lnTo>
                  <a:cubicBezTo>
                    <a:pt x="164783" y="28575"/>
                    <a:pt x="171450" y="21908"/>
                    <a:pt x="171450" y="14288"/>
                  </a:cubicBezTo>
                  <a:cubicBezTo>
                    <a:pt x="171450" y="6668"/>
                    <a:pt x="164783" y="0"/>
                    <a:pt x="157163" y="0"/>
                  </a:cubicBezTo>
                  <a:lnTo>
                    <a:pt x="42863" y="0"/>
                  </a:lnTo>
                  <a:cubicBezTo>
                    <a:pt x="35243" y="0"/>
                    <a:pt x="28575" y="6668"/>
                    <a:pt x="28575" y="14288"/>
                  </a:cubicBezTo>
                  <a:cubicBezTo>
                    <a:pt x="28575" y="21908"/>
                    <a:pt x="35243" y="28575"/>
                    <a:pt x="42863" y="28575"/>
                  </a:cubicBezTo>
                  <a:lnTo>
                    <a:pt x="66675" y="28575"/>
                  </a:lnTo>
                  <a:lnTo>
                    <a:pt x="66675" y="76200"/>
                  </a:lnTo>
                  <a:lnTo>
                    <a:pt x="14288" y="76200"/>
                  </a:lnTo>
                  <a:cubicBezTo>
                    <a:pt x="6668" y="76200"/>
                    <a:pt x="0" y="82868"/>
                    <a:pt x="0" y="90488"/>
                  </a:cubicBezTo>
                  <a:cubicBezTo>
                    <a:pt x="0" y="98108"/>
                    <a:pt x="6668" y="104775"/>
                    <a:pt x="14288" y="104775"/>
                  </a:cubicBezTo>
                  <a:lnTo>
                    <a:pt x="47625" y="104775"/>
                  </a:lnTo>
                  <a:lnTo>
                    <a:pt x="47625" y="323850"/>
                  </a:lnTo>
                  <a:cubicBezTo>
                    <a:pt x="47625" y="334328"/>
                    <a:pt x="56198" y="342900"/>
                    <a:pt x="66675" y="342900"/>
                  </a:cubicBezTo>
                  <a:lnTo>
                    <a:pt x="66675" y="361950"/>
                  </a:lnTo>
                  <a:cubicBezTo>
                    <a:pt x="66675" y="367665"/>
                    <a:pt x="70485" y="371475"/>
                    <a:pt x="76200" y="371475"/>
                  </a:cubicBezTo>
                  <a:lnTo>
                    <a:pt x="85725" y="371475"/>
                  </a:lnTo>
                  <a:lnTo>
                    <a:pt x="85725" y="442913"/>
                  </a:lnTo>
                  <a:cubicBezTo>
                    <a:pt x="85725" y="450533"/>
                    <a:pt x="92393" y="457200"/>
                    <a:pt x="100013" y="457200"/>
                  </a:cubicBezTo>
                  <a:cubicBezTo>
                    <a:pt x="107633" y="457200"/>
                    <a:pt x="114300" y="450533"/>
                    <a:pt x="114300" y="442913"/>
                  </a:cubicBezTo>
                  <a:lnTo>
                    <a:pt x="114300" y="371475"/>
                  </a:lnTo>
                  <a:lnTo>
                    <a:pt x="123825" y="371475"/>
                  </a:lnTo>
                  <a:cubicBezTo>
                    <a:pt x="129540" y="371475"/>
                    <a:pt x="133350" y="367665"/>
                    <a:pt x="133350" y="361950"/>
                  </a:cubicBezTo>
                  <a:lnTo>
                    <a:pt x="133350" y="342900"/>
                  </a:lnTo>
                  <a:cubicBezTo>
                    <a:pt x="143828" y="342900"/>
                    <a:pt x="152400" y="334328"/>
                    <a:pt x="152400" y="323850"/>
                  </a:cubicBezTo>
                  <a:lnTo>
                    <a:pt x="152400" y="104775"/>
                  </a:lnTo>
                  <a:lnTo>
                    <a:pt x="185738" y="104775"/>
                  </a:lnTo>
                  <a:cubicBezTo>
                    <a:pt x="193358" y="104775"/>
                    <a:pt x="200025" y="98108"/>
                    <a:pt x="200025" y="90488"/>
                  </a:cubicBezTo>
                  <a:cubicBezTo>
                    <a:pt x="200025" y="82868"/>
                    <a:pt x="193358" y="76200"/>
                    <a:pt x="185738" y="76200"/>
                  </a:cubicBezTo>
                  <a:close/>
                  <a:moveTo>
                    <a:pt x="123825" y="247650"/>
                  </a:moveTo>
                  <a:lnTo>
                    <a:pt x="76200" y="247650"/>
                  </a:lnTo>
                  <a:lnTo>
                    <a:pt x="76200" y="123825"/>
                  </a:lnTo>
                  <a:lnTo>
                    <a:pt x="123825" y="123825"/>
                  </a:lnTo>
                  <a:lnTo>
                    <a:pt x="123825" y="2476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7"/>
          <p:cNvSpPr/>
          <p:nvPr/>
        </p:nvSpPr>
        <p:spPr>
          <a:xfrm>
            <a:off x="7232451" y="1416429"/>
            <a:ext cx="580644" cy="580644"/>
          </a:xfrm>
          <a:custGeom>
            <a:rect b="b" l="l" r="r" t="t"/>
            <a:pathLst>
              <a:path extrusionOk="0" h="457200" w="457200">
                <a:moveTo>
                  <a:pt x="438150" y="209550"/>
                </a:moveTo>
                <a:lnTo>
                  <a:pt x="399098" y="209550"/>
                </a:lnTo>
                <a:cubicBezTo>
                  <a:pt x="395288" y="176213"/>
                  <a:pt x="381953" y="146685"/>
                  <a:pt x="362903" y="121920"/>
                </a:cubicBezTo>
                <a:lnTo>
                  <a:pt x="395288" y="89535"/>
                </a:lnTo>
                <a:cubicBezTo>
                  <a:pt x="402908" y="81915"/>
                  <a:pt x="402908" y="70485"/>
                  <a:pt x="395288" y="62865"/>
                </a:cubicBezTo>
                <a:cubicBezTo>
                  <a:pt x="387668" y="55245"/>
                  <a:pt x="376238" y="55245"/>
                  <a:pt x="368618" y="62865"/>
                </a:cubicBezTo>
                <a:lnTo>
                  <a:pt x="336233" y="95250"/>
                </a:lnTo>
                <a:cubicBezTo>
                  <a:pt x="311468" y="75248"/>
                  <a:pt x="280988" y="62865"/>
                  <a:pt x="248603" y="59055"/>
                </a:cubicBezTo>
                <a:lnTo>
                  <a:pt x="248603" y="19050"/>
                </a:lnTo>
                <a:cubicBezTo>
                  <a:pt x="248603" y="8573"/>
                  <a:pt x="240030" y="0"/>
                  <a:pt x="229553" y="0"/>
                </a:cubicBezTo>
                <a:cubicBezTo>
                  <a:pt x="219075" y="0"/>
                  <a:pt x="210503" y="8573"/>
                  <a:pt x="210503" y="19050"/>
                </a:cubicBezTo>
                <a:lnTo>
                  <a:pt x="210503" y="58103"/>
                </a:lnTo>
                <a:cubicBezTo>
                  <a:pt x="177165" y="61913"/>
                  <a:pt x="147638" y="75248"/>
                  <a:pt x="122873" y="94298"/>
                </a:cubicBezTo>
                <a:lnTo>
                  <a:pt x="89535" y="62865"/>
                </a:lnTo>
                <a:cubicBezTo>
                  <a:pt x="81915" y="55245"/>
                  <a:pt x="70485" y="55245"/>
                  <a:pt x="62865" y="62865"/>
                </a:cubicBezTo>
                <a:cubicBezTo>
                  <a:pt x="55245" y="70485"/>
                  <a:pt x="55245" y="81915"/>
                  <a:pt x="62865" y="89535"/>
                </a:cubicBezTo>
                <a:lnTo>
                  <a:pt x="95250" y="121920"/>
                </a:lnTo>
                <a:cubicBezTo>
                  <a:pt x="75248" y="146685"/>
                  <a:pt x="62865" y="177165"/>
                  <a:pt x="59055" y="209550"/>
                </a:cubicBezTo>
                <a:lnTo>
                  <a:pt x="19050" y="209550"/>
                </a:lnTo>
                <a:cubicBezTo>
                  <a:pt x="8573" y="209550"/>
                  <a:pt x="0" y="218123"/>
                  <a:pt x="0" y="228600"/>
                </a:cubicBezTo>
                <a:cubicBezTo>
                  <a:pt x="0" y="239078"/>
                  <a:pt x="8573" y="247650"/>
                  <a:pt x="19050" y="247650"/>
                </a:cubicBezTo>
                <a:lnTo>
                  <a:pt x="58103" y="247650"/>
                </a:lnTo>
                <a:cubicBezTo>
                  <a:pt x="61913" y="280988"/>
                  <a:pt x="75248" y="310515"/>
                  <a:pt x="94298" y="335280"/>
                </a:cubicBezTo>
                <a:lnTo>
                  <a:pt x="61913" y="367665"/>
                </a:lnTo>
                <a:cubicBezTo>
                  <a:pt x="54293" y="375285"/>
                  <a:pt x="54293" y="386715"/>
                  <a:pt x="61913" y="394335"/>
                </a:cubicBezTo>
                <a:cubicBezTo>
                  <a:pt x="66675" y="398145"/>
                  <a:pt x="71438" y="400050"/>
                  <a:pt x="76200" y="400050"/>
                </a:cubicBezTo>
                <a:cubicBezTo>
                  <a:pt x="80963" y="400050"/>
                  <a:pt x="85725" y="398145"/>
                  <a:pt x="89535" y="394335"/>
                </a:cubicBezTo>
                <a:lnTo>
                  <a:pt x="121920" y="361950"/>
                </a:lnTo>
                <a:cubicBezTo>
                  <a:pt x="146685" y="381953"/>
                  <a:pt x="177165" y="394335"/>
                  <a:pt x="209550" y="398145"/>
                </a:cubicBezTo>
                <a:lnTo>
                  <a:pt x="209550" y="438150"/>
                </a:lnTo>
                <a:cubicBezTo>
                  <a:pt x="209550" y="448628"/>
                  <a:pt x="218123" y="457200"/>
                  <a:pt x="228600" y="457200"/>
                </a:cubicBezTo>
                <a:cubicBezTo>
                  <a:pt x="239078" y="457200"/>
                  <a:pt x="247650" y="448628"/>
                  <a:pt x="247650" y="438150"/>
                </a:cubicBezTo>
                <a:lnTo>
                  <a:pt x="247650" y="399098"/>
                </a:lnTo>
                <a:cubicBezTo>
                  <a:pt x="280988" y="395288"/>
                  <a:pt x="310515" y="381953"/>
                  <a:pt x="335280" y="362903"/>
                </a:cubicBezTo>
                <a:lnTo>
                  <a:pt x="367665" y="395288"/>
                </a:lnTo>
                <a:cubicBezTo>
                  <a:pt x="371475" y="398145"/>
                  <a:pt x="376238" y="400050"/>
                  <a:pt x="381000" y="400050"/>
                </a:cubicBezTo>
                <a:cubicBezTo>
                  <a:pt x="385763" y="400050"/>
                  <a:pt x="390525" y="398145"/>
                  <a:pt x="394335" y="394335"/>
                </a:cubicBezTo>
                <a:cubicBezTo>
                  <a:pt x="401955" y="386715"/>
                  <a:pt x="401955" y="375285"/>
                  <a:pt x="394335" y="367665"/>
                </a:cubicBezTo>
                <a:lnTo>
                  <a:pt x="361950" y="335280"/>
                </a:lnTo>
                <a:cubicBezTo>
                  <a:pt x="381953" y="310515"/>
                  <a:pt x="394335" y="280035"/>
                  <a:pt x="398145" y="247650"/>
                </a:cubicBezTo>
                <a:lnTo>
                  <a:pt x="438150" y="247650"/>
                </a:lnTo>
                <a:cubicBezTo>
                  <a:pt x="448628" y="247650"/>
                  <a:pt x="457200" y="239078"/>
                  <a:pt x="457200" y="228600"/>
                </a:cubicBezTo>
                <a:cubicBezTo>
                  <a:pt x="457200" y="218123"/>
                  <a:pt x="448628" y="209550"/>
                  <a:pt x="438150" y="209550"/>
                </a:cubicBezTo>
                <a:close/>
                <a:moveTo>
                  <a:pt x="185738" y="114300"/>
                </a:moveTo>
                <a:cubicBezTo>
                  <a:pt x="203835" y="114300"/>
                  <a:pt x="219075" y="129540"/>
                  <a:pt x="219075" y="147638"/>
                </a:cubicBezTo>
                <a:cubicBezTo>
                  <a:pt x="219075" y="165735"/>
                  <a:pt x="203835" y="180975"/>
                  <a:pt x="185738" y="180975"/>
                </a:cubicBezTo>
                <a:cubicBezTo>
                  <a:pt x="167640" y="180975"/>
                  <a:pt x="152400" y="165735"/>
                  <a:pt x="152400" y="147638"/>
                </a:cubicBezTo>
                <a:cubicBezTo>
                  <a:pt x="152400" y="129540"/>
                  <a:pt x="167640" y="114300"/>
                  <a:pt x="185738" y="114300"/>
                </a:cubicBezTo>
                <a:close/>
                <a:moveTo>
                  <a:pt x="180975" y="333375"/>
                </a:moveTo>
                <a:cubicBezTo>
                  <a:pt x="149543" y="333375"/>
                  <a:pt x="123825" y="307658"/>
                  <a:pt x="123825" y="276225"/>
                </a:cubicBezTo>
                <a:cubicBezTo>
                  <a:pt x="123825" y="244793"/>
                  <a:pt x="149543" y="219075"/>
                  <a:pt x="180975" y="219075"/>
                </a:cubicBezTo>
                <a:cubicBezTo>
                  <a:pt x="212408" y="219075"/>
                  <a:pt x="238125" y="244793"/>
                  <a:pt x="238125" y="276225"/>
                </a:cubicBezTo>
                <a:cubicBezTo>
                  <a:pt x="238125" y="307658"/>
                  <a:pt x="212408" y="333375"/>
                  <a:pt x="180975" y="333375"/>
                </a:cubicBezTo>
                <a:close/>
                <a:moveTo>
                  <a:pt x="295275" y="323850"/>
                </a:moveTo>
                <a:cubicBezTo>
                  <a:pt x="284798" y="323850"/>
                  <a:pt x="276225" y="315278"/>
                  <a:pt x="276225" y="304800"/>
                </a:cubicBezTo>
                <a:cubicBezTo>
                  <a:pt x="276225" y="294323"/>
                  <a:pt x="284798" y="285750"/>
                  <a:pt x="295275" y="285750"/>
                </a:cubicBezTo>
                <a:cubicBezTo>
                  <a:pt x="305753" y="285750"/>
                  <a:pt x="314325" y="294323"/>
                  <a:pt x="314325" y="304800"/>
                </a:cubicBezTo>
                <a:cubicBezTo>
                  <a:pt x="314325" y="315278"/>
                  <a:pt x="305753" y="323850"/>
                  <a:pt x="295275" y="323850"/>
                </a:cubicBezTo>
                <a:close/>
                <a:moveTo>
                  <a:pt x="300038" y="238125"/>
                </a:moveTo>
                <a:cubicBezTo>
                  <a:pt x="276225" y="238125"/>
                  <a:pt x="257175" y="219075"/>
                  <a:pt x="257175" y="195263"/>
                </a:cubicBezTo>
                <a:cubicBezTo>
                  <a:pt x="257175" y="171450"/>
                  <a:pt x="276225" y="152400"/>
                  <a:pt x="300038" y="152400"/>
                </a:cubicBezTo>
                <a:cubicBezTo>
                  <a:pt x="323850" y="152400"/>
                  <a:pt x="342900" y="171450"/>
                  <a:pt x="342900" y="195263"/>
                </a:cubicBezTo>
                <a:cubicBezTo>
                  <a:pt x="342900" y="219075"/>
                  <a:pt x="323850" y="238125"/>
                  <a:pt x="300038" y="2381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5921714" y="990545"/>
            <a:ext cx="1130427" cy="1130427"/>
          </a:xfrm>
          <a:custGeom>
            <a:rect b="b" l="l" r="r" t="t"/>
            <a:pathLst>
              <a:path extrusionOk="0" h="457200" w="457200">
                <a:moveTo>
                  <a:pt x="442913" y="180975"/>
                </a:moveTo>
                <a:cubicBezTo>
                  <a:pt x="435023" y="180974"/>
                  <a:pt x="428626" y="187368"/>
                  <a:pt x="428625" y="195258"/>
                </a:cubicBezTo>
                <a:cubicBezTo>
                  <a:pt x="428625" y="195260"/>
                  <a:pt x="428625" y="195261"/>
                  <a:pt x="428625" y="195263"/>
                </a:cubicBezTo>
                <a:lnTo>
                  <a:pt x="428625" y="209550"/>
                </a:lnTo>
                <a:lnTo>
                  <a:pt x="389308" y="209550"/>
                </a:lnTo>
                <a:cubicBezTo>
                  <a:pt x="385830" y="179926"/>
                  <a:pt x="374190" y="151851"/>
                  <a:pt x="355685" y="128457"/>
                </a:cubicBezTo>
                <a:lnTo>
                  <a:pt x="383510" y="100631"/>
                </a:lnTo>
                <a:lnTo>
                  <a:pt x="394709" y="110114"/>
                </a:lnTo>
                <a:cubicBezTo>
                  <a:pt x="400281" y="115700"/>
                  <a:pt x="409327" y="115711"/>
                  <a:pt x="414914" y="110139"/>
                </a:cubicBezTo>
                <a:cubicBezTo>
                  <a:pt x="420500" y="104565"/>
                  <a:pt x="420511" y="95520"/>
                  <a:pt x="414938" y="89934"/>
                </a:cubicBezTo>
                <a:cubicBezTo>
                  <a:pt x="414930" y="89926"/>
                  <a:pt x="414922" y="89918"/>
                  <a:pt x="414915" y="89911"/>
                </a:cubicBezTo>
                <a:lnTo>
                  <a:pt x="367291" y="42286"/>
                </a:lnTo>
                <a:cubicBezTo>
                  <a:pt x="361712" y="36706"/>
                  <a:pt x="352666" y="36706"/>
                  <a:pt x="347086" y="42285"/>
                </a:cubicBezTo>
                <a:cubicBezTo>
                  <a:pt x="341507" y="47864"/>
                  <a:pt x="341506" y="56910"/>
                  <a:pt x="347085" y="62489"/>
                </a:cubicBezTo>
                <a:lnTo>
                  <a:pt x="356569" y="73689"/>
                </a:lnTo>
                <a:lnTo>
                  <a:pt x="328743" y="101515"/>
                </a:lnTo>
                <a:cubicBezTo>
                  <a:pt x="305349" y="83012"/>
                  <a:pt x="277274" y="71372"/>
                  <a:pt x="247650" y="67894"/>
                </a:cubicBezTo>
                <a:lnTo>
                  <a:pt x="247650" y="28575"/>
                </a:lnTo>
                <a:lnTo>
                  <a:pt x="261938" y="28575"/>
                </a:lnTo>
                <a:cubicBezTo>
                  <a:pt x="269828" y="28575"/>
                  <a:pt x="276225" y="22178"/>
                  <a:pt x="276225" y="14288"/>
                </a:cubicBezTo>
                <a:cubicBezTo>
                  <a:pt x="276225" y="6397"/>
                  <a:pt x="269828" y="0"/>
                  <a:pt x="261938" y="0"/>
                </a:cubicBezTo>
                <a:lnTo>
                  <a:pt x="195263" y="0"/>
                </a:lnTo>
                <a:cubicBezTo>
                  <a:pt x="187372" y="0"/>
                  <a:pt x="180975" y="6397"/>
                  <a:pt x="180975" y="14288"/>
                </a:cubicBezTo>
                <a:cubicBezTo>
                  <a:pt x="180975" y="22178"/>
                  <a:pt x="187372" y="28575"/>
                  <a:pt x="195263" y="28575"/>
                </a:cubicBezTo>
                <a:lnTo>
                  <a:pt x="209550" y="28575"/>
                </a:lnTo>
                <a:lnTo>
                  <a:pt x="209550" y="67894"/>
                </a:lnTo>
                <a:cubicBezTo>
                  <a:pt x="179926" y="71372"/>
                  <a:pt x="151851" y="83012"/>
                  <a:pt x="128457" y="101515"/>
                </a:cubicBezTo>
                <a:lnTo>
                  <a:pt x="100631" y="73689"/>
                </a:lnTo>
                <a:lnTo>
                  <a:pt x="110115" y="62489"/>
                </a:lnTo>
                <a:cubicBezTo>
                  <a:pt x="115694" y="56910"/>
                  <a:pt x="115694" y="47864"/>
                  <a:pt x="110114" y="42285"/>
                </a:cubicBezTo>
                <a:cubicBezTo>
                  <a:pt x="104534" y="36706"/>
                  <a:pt x="95488" y="36706"/>
                  <a:pt x="89910" y="42286"/>
                </a:cubicBezTo>
                <a:lnTo>
                  <a:pt x="43382" y="89911"/>
                </a:lnTo>
                <a:cubicBezTo>
                  <a:pt x="37817" y="95504"/>
                  <a:pt x="37839" y="104550"/>
                  <a:pt x="43433" y="110116"/>
                </a:cubicBezTo>
                <a:cubicBezTo>
                  <a:pt x="49007" y="115661"/>
                  <a:pt x="58015" y="115661"/>
                  <a:pt x="63588" y="110115"/>
                </a:cubicBezTo>
                <a:lnTo>
                  <a:pt x="73691" y="100631"/>
                </a:lnTo>
                <a:lnTo>
                  <a:pt x="101516" y="128457"/>
                </a:lnTo>
                <a:cubicBezTo>
                  <a:pt x="83011" y="151851"/>
                  <a:pt x="71370" y="179926"/>
                  <a:pt x="67892" y="209550"/>
                </a:cubicBezTo>
                <a:lnTo>
                  <a:pt x="28575" y="209550"/>
                </a:lnTo>
                <a:lnTo>
                  <a:pt x="28575" y="195263"/>
                </a:lnTo>
                <a:cubicBezTo>
                  <a:pt x="28575" y="187372"/>
                  <a:pt x="22178" y="180975"/>
                  <a:pt x="14288" y="180975"/>
                </a:cubicBezTo>
                <a:cubicBezTo>
                  <a:pt x="6397" y="180975"/>
                  <a:pt x="0" y="187372"/>
                  <a:pt x="0" y="195263"/>
                </a:cubicBezTo>
                <a:lnTo>
                  <a:pt x="0" y="261938"/>
                </a:lnTo>
                <a:cubicBezTo>
                  <a:pt x="0" y="269828"/>
                  <a:pt x="6397" y="276225"/>
                  <a:pt x="14288" y="276225"/>
                </a:cubicBezTo>
                <a:cubicBezTo>
                  <a:pt x="22178" y="276225"/>
                  <a:pt x="28575" y="269828"/>
                  <a:pt x="28575" y="261938"/>
                </a:cubicBezTo>
                <a:lnTo>
                  <a:pt x="28575" y="247650"/>
                </a:lnTo>
                <a:lnTo>
                  <a:pt x="67892" y="247650"/>
                </a:lnTo>
                <a:cubicBezTo>
                  <a:pt x="71370" y="277274"/>
                  <a:pt x="83011" y="305349"/>
                  <a:pt x="101516" y="328743"/>
                </a:cubicBezTo>
                <a:lnTo>
                  <a:pt x="73691" y="356569"/>
                </a:lnTo>
                <a:lnTo>
                  <a:pt x="62491" y="347085"/>
                </a:lnTo>
                <a:cubicBezTo>
                  <a:pt x="56906" y="341512"/>
                  <a:pt x="47860" y="341522"/>
                  <a:pt x="42287" y="347107"/>
                </a:cubicBezTo>
                <a:cubicBezTo>
                  <a:pt x="36722" y="352684"/>
                  <a:pt x="36722" y="361712"/>
                  <a:pt x="42285" y="367290"/>
                </a:cubicBezTo>
                <a:lnTo>
                  <a:pt x="89910" y="414915"/>
                </a:lnTo>
                <a:cubicBezTo>
                  <a:pt x="95488" y="420494"/>
                  <a:pt x="104534" y="420494"/>
                  <a:pt x="110114" y="414915"/>
                </a:cubicBezTo>
                <a:cubicBezTo>
                  <a:pt x="115694" y="409336"/>
                  <a:pt x="115694" y="400290"/>
                  <a:pt x="110115" y="394710"/>
                </a:cubicBezTo>
                <a:lnTo>
                  <a:pt x="100631" y="383512"/>
                </a:lnTo>
                <a:lnTo>
                  <a:pt x="128456" y="355685"/>
                </a:lnTo>
                <a:cubicBezTo>
                  <a:pt x="151851" y="374189"/>
                  <a:pt x="179926" y="385828"/>
                  <a:pt x="209550" y="389307"/>
                </a:cubicBezTo>
                <a:lnTo>
                  <a:pt x="209550" y="428625"/>
                </a:lnTo>
                <a:lnTo>
                  <a:pt x="195263" y="428625"/>
                </a:lnTo>
                <a:cubicBezTo>
                  <a:pt x="187372" y="428625"/>
                  <a:pt x="180975" y="435022"/>
                  <a:pt x="180975" y="442913"/>
                </a:cubicBezTo>
                <a:cubicBezTo>
                  <a:pt x="180975" y="450803"/>
                  <a:pt x="187372" y="457200"/>
                  <a:pt x="195263" y="457200"/>
                </a:cubicBezTo>
                <a:lnTo>
                  <a:pt x="261938" y="457200"/>
                </a:lnTo>
                <a:cubicBezTo>
                  <a:pt x="269828" y="457200"/>
                  <a:pt x="276225" y="450803"/>
                  <a:pt x="276225" y="442913"/>
                </a:cubicBezTo>
                <a:cubicBezTo>
                  <a:pt x="276225" y="435022"/>
                  <a:pt x="269828" y="428625"/>
                  <a:pt x="261938" y="428625"/>
                </a:cubicBezTo>
                <a:lnTo>
                  <a:pt x="247650" y="428625"/>
                </a:lnTo>
                <a:lnTo>
                  <a:pt x="247650" y="389307"/>
                </a:lnTo>
                <a:cubicBezTo>
                  <a:pt x="277274" y="385828"/>
                  <a:pt x="305349" y="374189"/>
                  <a:pt x="328744" y="355685"/>
                </a:cubicBezTo>
                <a:lnTo>
                  <a:pt x="356569" y="383512"/>
                </a:lnTo>
                <a:lnTo>
                  <a:pt x="347085" y="394710"/>
                </a:lnTo>
                <a:cubicBezTo>
                  <a:pt x="341506" y="400290"/>
                  <a:pt x="341506" y="409336"/>
                  <a:pt x="347086" y="414915"/>
                </a:cubicBezTo>
                <a:cubicBezTo>
                  <a:pt x="352666" y="420494"/>
                  <a:pt x="361712" y="420494"/>
                  <a:pt x="367291" y="414915"/>
                </a:cubicBezTo>
                <a:lnTo>
                  <a:pt x="414915" y="367290"/>
                </a:lnTo>
                <a:cubicBezTo>
                  <a:pt x="420500" y="361716"/>
                  <a:pt x="420510" y="352670"/>
                  <a:pt x="414937" y="347084"/>
                </a:cubicBezTo>
                <a:cubicBezTo>
                  <a:pt x="409363" y="341499"/>
                  <a:pt x="400317" y="341489"/>
                  <a:pt x="394731" y="347063"/>
                </a:cubicBezTo>
                <a:cubicBezTo>
                  <a:pt x="394724" y="347071"/>
                  <a:pt x="394716" y="347079"/>
                  <a:pt x="394709" y="347085"/>
                </a:cubicBezTo>
                <a:lnTo>
                  <a:pt x="383509" y="356569"/>
                </a:lnTo>
                <a:lnTo>
                  <a:pt x="355684" y="328743"/>
                </a:lnTo>
                <a:cubicBezTo>
                  <a:pt x="374189" y="305349"/>
                  <a:pt x="385830" y="277274"/>
                  <a:pt x="389308" y="247650"/>
                </a:cubicBezTo>
                <a:lnTo>
                  <a:pt x="428625" y="247650"/>
                </a:lnTo>
                <a:lnTo>
                  <a:pt x="428625" y="261938"/>
                </a:lnTo>
                <a:cubicBezTo>
                  <a:pt x="428625" y="269828"/>
                  <a:pt x="435022" y="276225"/>
                  <a:pt x="442913" y="276225"/>
                </a:cubicBezTo>
                <a:cubicBezTo>
                  <a:pt x="450803" y="276225"/>
                  <a:pt x="457200" y="269828"/>
                  <a:pt x="457200" y="261938"/>
                </a:cubicBezTo>
                <a:lnTo>
                  <a:pt x="457200" y="195263"/>
                </a:lnTo>
                <a:cubicBezTo>
                  <a:pt x="457201" y="187373"/>
                  <a:pt x="450807" y="180976"/>
                  <a:pt x="442917" y="180975"/>
                </a:cubicBezTo>
                <a:cubicBezTo>
                  <a:pt x="442915" y="180975"/>
                  <a:pt x="442914" y="180975"/>
                  <a:pt x="442913" y="180975"/>
                </a:cubicBezTo>
                <a:close/>
                <a:moveTo>
                  <a:pt x="176213" y="190500"/>
                </a:moveTo>
                <a:cubicBezTo>
                  <a:pt x="157801" y="190500"/>
                  <a:pt x="142875" y="175574"/>
                  <a:pt x="142875" y="157163"/>
                </a:cubicBezTo>
                <a:cubicBezTo>
                  <a:pt x="142875" y="138751"/>
                  <a:pt x="157801" y="123825"/>
                  <a:pt x="176213" y="123825"/>
                </a:cubicBezTo>
                <a:cubicBezTo>
                  <a:pt x="194624" y="123825"/>
                  <a:pt x="209550" y="138751"/>
                  <a:pt x="209550" y="157163"/>
                </a:cubicBezTo>
                <a:cubicBezTo>
                  <a:pt x="209550" y="175574"/>
                  <a:pt x="194625" y="190500"/>
                  <a:pt x="176213" y="190500"/>
                </a:cubicBezTo>
                <a:cubicBezTo>
                  <a:pt x="176213" y="190500"/>
                  <a:pt x="176213" y="190500"/>
                  <a:pt x="176213" y="190500"/>
                </a:cubicBezTo>
                <a:close/>
                <a:moveTo>
                  <a:pt x="285750" y="314325"/>
                </a:moveTo>
                <a:cubicBezTo>
                  <a:pt x="275229" y="314325"/>
                  <a:pt x="266700" y="305796"/>
                  <a:pt x="266700" y="295275"/>
                </a:cubicBezTo>
                <a:cubicBezTo>
                  <a:pt x="266700" y="284754"/>
                  <a:pt x="275229" y="276225"/>
                  <a:pt x="285750" y="276225"/>
                </a:cubicBezTo>
                <a:cubicBezTo>
                  <a:pt x="296271" y="276225"/>
                  <a:pt x="304800" y="284754"/>
                  <a:pt x="304800" y="295275"/>
                </a:cubicBezTo>
                <a:cubicBezTo>
                  <a:pt x="304800" y="305796"/>
                  <a:pt x="296271" y="314325"/>
                  <a:pt x="285750" y="31432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514800" y="1582775"/>
            <a:ext cx="7108500" cy="288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Data comes from: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Kaggle (Unemployment data)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OurWorldInData (Vaccination data)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Yahoo Finance (Stock market index data 1998-present)</a:t>
            </a:r>
            <a:endParaRPr/>
          </a:p>
        </p:txBody>
      </p:sp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OK… let’s do the basics, what is the data all about?</a:t>
            </a:r>
            <a:endParaRPr/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514800" y="1713250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17 different global stock market indexes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Unemployment rates from those 17 different countries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Development indexes from these countries.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Vaccination rates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Employment mobility</a:t>
            </a:r>
            <a:endParaRPr/>
          </a:p>
        </p:txBody>
      </p:sp>
      <p:sp>
        <p:nvSpPr>
          <p:cNvPr id="207" name="Google Shape;207;p19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075" y="1963325"/>
            <a:ext cx="5686926" cy="2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missing?</a:t>
            </a:r>
            <a:endParaRPr/>
          </a:p>
        </p:txBody>
      </p:sp>
      <p:sp>
        <p:nvSpPr>
          <p:cNvPr id="214" name="Google Shape;214;p20"/>
          <p:cNvSpPr txBox="1"/>
          <p:nvPr>
            <p:ph idx="1" type="body"/>
          </p:nvPr>
        </p:nvSpPr>
        <p:spPr>
          <a:xfrm>
            <a:off x="514800" y="1713250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US Dollar Conversion rates (countries with high inflation are misrepresented in some cases).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Historical data can be spotty.</a:t>
            </a:r>
            <a:endParaRPr/>
          </a:p>
        </p:txBody>
      </p:sp>
      <p:sp>
        <p:nvSpPr>
          <p:cNvPr id="215" name="Google Shape;215;p2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600" y="1474250"/>
            <a:ext cx="5333400" cy="2419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This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 txBox="1"/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sure had to reformat</a:t>
            </a:r>
            <a:endParaRPr/>
          </a:p>
        </p:txBody>
      </p:sp>
      <p:sp>
        <p:nvSpPr>
          <p:cNvPr id="223" name="Google Shape;223;p21"/>
          <p:cNvSpPr txBox="1"/>
          <p:nvPr>
            <p:ph idx="2" type="body"/>
          </p:nvPr>
        </p:nvSpPr>
        <p:spPr>
          <a:xfrm>
            <a:off x="5498369" y="1593750"/>
            <a:ext cx="2991000" cy="296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To This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7200"/>
            <a:ext cx="5000626" cy="22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8104" y="2051650"/>
            <a:ext cx="4065900" cy="3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Stocks</a:t>
            </a:r>
            <a:endParaRPr/>
          </a:p>
        </p:txBody>
      </p:sp>
      <p:sp>
        <p:nvSpPr>
          <p:cNvPr id="232" name="Google Shape;232;p22"/>
          <p:cNvSpPr txBox="1"/>
          <p:nvPr>
            <p:ph idx="1" type="subTitle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not mention crypto.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